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100"/>
  </p:notesMasterIdLst>
  <p:handoutMasterIdLst>
    <p:handoutMasterId r:id="rId101"/>
  </p:handoutMasterIdLst>
  <p:sldIdLst>
    <p:sldId id="587" r:id="rId70"/>
    <p:sldId id="593" r:id="rId71"/>
    <p:sldId id="607" r:id="rId72"/>
    <p:sldId id="608" r:id="rId73"/>
    <p:sldId id="609" r:id="rId74"/>
    <p:sldId id="612" r:id="rId75"/>
    <p:sldId id="603" r:id="rId76"/>
    <p:sldId id="610" r:id="rId77"/>
    <p:sldId id="596" r:id="rId78"/>
    <p:sldId id="611" r:id="rId79"/>
    <p:sldId id="624" r:id="rId80"/>
    <p:sldId id="626" r:id="rId81"/>
    <p:sldId id="625" r:id="rId82"/>
    <p:sldId id="627" r:id="rId83"/>
    <p:sldId id="628" r:id="rId84"/>
    <p:sldId id="604" r:id="rId85"/>
    <p:sldId id="605" r:id="rId86"/>
    <p:sldId id="618" r:id="rId87"/>
    <p:sldId id="606" r:id="rId88"/>
    <p:sldId id="620" r:id="rId89"/>
    <p:sldId id="613" r:id="rId90"/>
    <p:sldId id="623" r:id="rId91"/>
    <p:sldId id="614" r:id="rId92"/>
    <p:sldId id="621" r:id="rId93"/>
    <p:sldId id="622" r:id="rId94"/>
    <p:sldId id="630" r:id="rId95"/>
    <p:sldId id="629" r:id="rId96"/>
    <p:sldId id="632" r:id="rId97"/>
    <p:sldId id="631" r:id="rId98"/>
    <p:sldId id="595" r:id="rId9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4FE"/>
    <a:srgbClr val="0073B4"/>
    <a:srgbClr val="438EB7"/>
    <a:srgbClr val="00B9F2"/>
    <a:srgbClr val="007AC2"/>
    <a:srgbClr val="C0E8FF"/>
    <a:srgbClr val="C8EBFF"/>
    <a:srgbClr val="053264"/>
    <a:srgbClr val="7BDBF4"/>
    <a:srgbClr val="8DE7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7" autoAdjust="0"/>
    <p:restoredTop sz="79459" autoAdjust="0"/>
  </p:normalViewPr>
  <p:slideViewPr>
    <p:cSldViewPr snapToGrid="0" snapToObjects="1" showGuides="1">
      <p:cViewPr>
        <p:scale>
          <a:sx n="100" d="100"/>
          <a:sy n="100" d="100"/>
        </p:scale>
        <p:origin x="208" y="-472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18" d="100"/>
        <a:sy n="31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handoutMaster" Target="handoutMasters/handoutMaster1.xml"/><Relationship Id="rId102" Type="http://schemas.openxmlformats.org/officeDocument/2006/relationships/presProps" Target="presProps.xml"/><Relationship Id="rId103" Type="http://schemas.openxmlformats.org/officeDocument/2006/relationships/viewProps" Target="viewProps.xml"/><Relationship Id="rId104" Type="http://schemas.openxmlformats.org/officeDocument/2006/relationships/theme" Target="theme/theme1.xml"/><Relationship Id="rId105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customXml" Target="../customXml/item52.xml"/><Relationship Id="rId53" Type="http://schemas.openxmlformats.org/officeDocument/2006/relationships/customXml" Target="../customXml/item53.xml"/><Relationship Id="rId54" Type="http://schemas.openxmlformats.org/officeDocument/2006/relationships/customXml" Target="../customXml/item54.xml"/><Relationship Id="rId55" Type="http://schemas.openxmlformats.org/officeDocument/2006/relationships/customXml" Target="../customXml/item55.xml"/><Relationship Id="rId56" Type="http://schemas.openxmlformats.org/officeDocument/2006/relationships/customXml" Target="../customXml/item56.xml"/><Relationship Id="rId57" Type="http://schemas.openxmlformats.org/officeDocument/2006/relationships/customXml" Target="../customXml/item57.xml"/><Relationship Id="rId58" Type="http://schemas.openxmlformats.org/officeDocument/2006/relationships/customXml" Target="../customXml/item58.xml"/><Relationship Id="rId59" Type="http://schemas.openxmlformats.org/officeDocument/2006/relationships/customXml" Target="../customXml/item59.xml"/><Relationship Id="rId70" Type="http://schemas.openxmlformats.org/officeDocument/2006/relationships/slide" Target="slides/slide1.xml"/><Relationship Id="rId71" Type="http://schemas.openxmlformats.org/officeDocument/2006/relationships/slide" Target="slides/slide2.xml"/><Relationship Id="rId72" Type="http://schemas.openxmlformats.org/officeDocument/2006/relationships/slide" Target="slides/slide3.xml"/><Relationship Id="rId73" Type="http://schemas.openxmlformats.org/officeDocument/2006/relationships/slide" Target="slides/slide4.xml"/><Relationship Id="rId74" Type="http://schemas.openxmlformats.org/officeDocument/2006/relationships/slide" Target="slides/slide5.xml"/><Relationship Id="rId75" Type="http://schemas.openxmlformats.org/officeDocument/2006/relationships/slide" Target="slides/slide6.xml"/><Relationship Id="rId76" Type="http://schemas.openxmlformats.org/officeDocument/2006/relationships/slide" Target="slides/slide7.xml"/><Relationship Id="rId77" Type="http://schemas.openxmlformats.org/officeDocument/2006/relationships/slide" Target="slides/slide8.xml"/><Relationship Id="rId78" Type="http://schemas.openxmlformats.org/officeDocument/2006/relationships/slide" Target="slides/slide9.xml"/><Relationship Id="rId79" Type="http://schemas.openxmlformats.org/officeDocument/2006/relationships/slide" Target="slides/slide10.xml"/><Relationship Id="rId90" Type="http://schemas.openxmlformats.org/officeDocument/2006/relationships/slide" Target="slides/slide21.xml"/><Relationship Id="rId91" Type="http://schemas.openxmlformats.org/officeDocument/2006/relationships/slide" Target="slides/slide22.xml"/><Relationship Id="rId92" Type="http://schemas.openxmlformats.org/officeDocument/2006/relationships/slide" Target="slides/slide23.xml"/><Relationship Id="rId93" Type="http://schemas.openxmlformats.org/officeDocument/2006/relationships/slide" Target="slides/slide24.xml"/><Relationship Id="rId94" Type="http://schemas.openxmlformats.org/officeDocument/2006/relationships/slide" Target="slides/slide25.xml"/><Relationship Id="rId95" Type="http://schemas.openxmlformats.org/officeDocument/2006/relationships/slide" Target="slides/slide26.xml"/><Relationship Id="rId96" Type="http://schemas.openxmlformats.org/officeDocument/2006/relationships/slide" Target="slides/slide27.xml"/><Relationship Id="rId97" Type="http://schemas.openxmlformats.org/officeDocument/2006/relationships/slide" Target="slides/slide28.xml"/><Relationship Id="rId98" Type="http://schemas.openxmlformats.org/officeDocument/2006/relationships/slide" Target="slides/slide29.xml"/><Relationship Id="rId99" Type="http://schemas.openxmlformats.org/officeDocument/2006/relationships/slide" Target="slides/slide30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60" Type="http://schemas.openxmlformats.org/officeDocument/2006/relationships/customXml" Target="../customXml/item60.xml"/><Relationship Id="rId61" Type="http://schemas.openxmlformats.org/officeDocument/2006/relationships/customXml" Target="../customXml/item61.xml"/><Relationship Id="rId62" Type="http://schemas.openxmlformats.org/officeDocument/2006/relationships/customXml" Target="../customXml/item62.xml"/><Relationship Id="rId63" Type="http://schemas.openxmlformats.org/officeDocument/2006/relationships/customXml" Target="../customXml/item63.xml"/><Relationship Id="rId64" Type="http://schemas.openxmlformats.org/officeDocument/2006/relationships/customXml" Target="../customXml/item64.xml"/><Relationship Id="rId65" Type="http://schemas.openxmlformats.org/officeDocument/2006/relationships/customXml" Target="../customXml/item65.xml"/><Relationship Id="rId66" Type="http://schemas.openxmlformats.org/officeDocument/2006/relationships/customXml" Target="../customXml/item66.xml"/><Relationship Id="rId67" Type="http://schemas.openxmlformats.org/officeDocument/2006/relationships/customXml" Target="../customXml/item67.xml"/><Relationship Id="rId68" Type="http://schemas.openxmlformats.org/officeDocument/2006/relationships/customXml" Target="../customXml/item68.xml"/><Relationship Id="rId69" Type="http://schemas.openxmlformats.org/officeDocument/2006/relationships/slideMaster" Target="slideMasters/slideMaster1.xml"/><Relationship Id="rId100" Type="http://schemas.openxmlformats.org/officeDocument/2006/relationships/notesMaster" Target="notesMasters/notesMaster1.xml"/><Relationship Id="rId80" Type="http://schemas.openxmlformats.org/officeDocument/2006/relationships/slide" Target="slides/slide11.xml"/><Relationship Id="rId81" Type="http://schemas.openxmlformats.org/officeDocument/2006/relationships/slide" Target="slides/slide12.xml"/><Relationship Id="rId82" Type="http://schemas.openxmlformats.org/officeDocument/2006/relationships/slide" Target="slides/slide13.xml"/><Relationship Id="rId83" Type="http://schemas.openxmlformats.org/officeDocument/2006/relationships/slide" Target="slides/slide14.xml"/><Relationship Id="rId84" Type="http://schemas.openxmlformats.org/officeDocument/2006/relationships/slide" Target="slides/slide15.xml"/><Relationship Id="rId85" Type="http://schemas.openxmlformats.org/officeDocument/2006/relationships/slide" Target="slides/slide16.xml"/><Relationship Id="rId86" Type="http://schemas.openxmlformats.org/officeDocument/2006/relationships/slide" Target="slides/slide17.xml"/><Relationship Id="rId87" Type="http://schemas.openxmlformats.org/officeDocument/2006/relationships/slide" Target="slides/slide18.xml"/><Relationship Id="rId88" Type="http://schemas.openxmlformats.org/officeDocument/2006/relationships/slide" Target="slides/slide19.xml"/><Relationship Id="rId89" Type="http://schemas.openxmlformats.org/officeDocument/2006/relationships/slide" Target="slides/slide2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5/19/17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5/19/17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13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67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5/19/17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166294" y="7244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</a:t>
            </a:r>
            <a:r>
              <a:rPr kumimoji="0" lang="en-US" dirty="0"/>
              <a:t>Edit </a:t>
            </a:r>
            <a:br>
              <a:rPr kumimoji="0" lang="en-US" dirty="0"/>
            </a:br>
            <a:r>
              <a:rPr kumimoji="0" lang="en-US" dirty="0" smtClean="0"/>
              <a:t>Demo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5/19/17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User Screens Title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5/19/17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BIG Word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 smtClean="0"/>
              <a:t>Smaller word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5/19/17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“Quote”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 smtClean="0"/>
              <a:t>Name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5/19/17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615553"/>
          </a:xfrm>
        </p:spPr>
        <p:txBody>
          <a:bodyPr anchor="t"/>
          <a:lstStyle>
            <a:lvl1pPr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defRPr sz="3200" b="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>
              <a:defRPr sz="2400" b="0">
                <a:solidFill>
                  <a:schemeClr val="bg2">
                    <a:lumMod val="20000"/>
                    <a:lumOff val="80000"/>
                  </a:schemeClr>
                </a:solidFill>
              </a:defRPr>
            </a:lvl2pPr>
            <a:lvl3pPr>
              <a:defRPr sz="2000" b="0">
                <a:solidFill>
                  <a:schemeClr val="bg2">
                    <a:lumMod val="20000"/>
                    <a:lumOff val="80000"/>
                  </a:schemeClr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5/19/17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5/19/17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5/19/17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 smtClean="0"/>
              <a:t>Click to Edit Subtitle (optional)</a:t>
            </a:r>
            <a:endParaRPr lang="en-US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5/19/17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5/19/17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5/19/17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5/19/17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Presenter</a:t>
            </a:r>
            <a:r>
              <a:rPr lang="en-US" dirty="0"/>
              <a:t>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Edit Section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5/19/17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5/19/17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7.png"/><Relationship Id="rId3" Type="http://schemas.openxmlformats.org/officeDocument/2006/relationships/hyperlink" Target="http://bit.ly/Leaflet-1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LeafletExamples" TargetMode="External"/><Relationship Id="rId4" Type="http://schemas.openxmlformats.org/officeDocument/2006/relationships/hyperlink" Target="http://bit.ly/EsriLeafletExampl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Leaflet-1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png"/><Relationship Id="rId3" Type="http://schemas.openxmlformats.org/officeDocument/2006/relationships/hyperlink" Target="http://bit.ly/Leaflet-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LeafletExamples" TargetMode="External"/><Relationship Id="rId4" Type="http://schemas.openxmlformats.org/officeDocument/2006/relationships/hyperlink" Target="http://bit.ly/EsriLeafletExampl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Leaflet-2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9.png"/><Relationship Id="rId3" Type="http://schemas.openxmlformats.org/officeDocument/2006/relationships/hyperlink" Target="http://bit.ly/Leaflet-3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opendata.arcgis.com/" TargetMode="External"/><Relationship Id="rId4" Type="http://schemas.openxmlformats.org/officeDocument/2006/relationships/hyperlink" Target="http://bit.ly/LeafletExamples" TargetMode="External"/><Relationship Id="rId5" Type="http://schemas.openxmlformats.org/officeDocument/2006/relationships/hyperlink" Target="http://bit.ly/EsriLeafletExampl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Leaflet-3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://bit.ly/Leaflet-4" TargetMode="External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LeafletExamples" TargetMode="External"/><Relationship Id="rId4" Type="http://schemas.openxmlformats.org/officeDocument/2006/relationships/hyperlink" Target="http://bit.ly/EsriLeafletExampl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Leaflet-4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1.png"/><Relationship Id="rId3" Type="http://schemas.openxmlformats.org/officeDocument/2006/relationships/hyperlink" Target="http://esri.github.io/esri-leaflet/examples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Leaflet-4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 smtClean="0"/>
              <a:t>Getting Started with </a:t>
            </a:r>
            <a:r>
              <a:rPr lang="en-US" sz="4800" dirty="0" err="1" smtClean="0"/>
              <a:t>Esri</a:t>
            </a:r>
            <a:r>
              <a:rPr lang="en-US" sz="4800" dirty="0" smtClean="0"/>
              <a:t> Leaflet</a:t>
            </a:r>
            <a:endParaRPr lang="en-US" sz="4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40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Patrick Hammons</a:t>
            </a:r>
          </a:p>
          <a:p>
            <a:r>
              <a:rPr lang="en-US" sz="40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phammons@esri.com</a:t>
            </a:r>
            <a:endParaRPr lang="en-US" sz="40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00819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3481" y="1737360"/>
            <a:ext cx="5995243" cy="3383280"/>
          </a:xfr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76871" y="3582548"/>
            <a:ext cx="4527741" cy="677108"/>
          </a:xfrm>
        </p:spPr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hat it doesn’t help you load .</a:t>
            </a:r>
            <a:r>
              <a:rPr lang="en-US" dirty="0" err="1" smtClean="0"/>
              <a:t>geojson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976871" y="2932886"/>
            <a:ext cx="4527741" cy="584775"/>
          </a:xfrm>
        </p:spPr>
        <p:txBody>
          <a:bodyPr/>
          <a:lstStyle/>
          <a:p>
            <a:r>
              <a:rPr lang="en-US" dirty="0" smtClean="0"/>
              <a:t>But also</a:t>
            </a:r>
            <a:r>
              <a:rPr lang="mr-IN" dirty="0" smtClean="0"/>
              <a:t>…</a:t>
            </a:r>
            <a:r>
              <a:rPr lang="en-US" dirty="0" smtClean="0"/>
              <a:t>so small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64188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76871" y="3582548"/>
            <a:ext cx="4527741" cy="338554"/>
          </a:xfrm>
        </p:spPr>
        <p:txBody>
          <a:bodyPr/>
          <a:lstStyle/>
          <a:p>
            <a:r>
              <a:rPr lang="en-US" dirty="0" smtClean="0"/>
              <a:t>Adding functionality as you need it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976871" y="2932886"/>
            <a:ext cx="4527741" cy="584775"/>
          </a:xfrm>
        </p:spPr>
        <p:txBody>
          <a:bodyPr/>
          <a:lstStyle/>
          <a:p>
            <a:r>
              <a:rPr lang="en-US" dirty="0" smtClean="0"/>
              <a:t>Plugins!</a:t>
            </a:r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" b="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5473980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Esri</a:t>
            </a:r>
            <a:r>
              <a:rPr lang="en-US" dirty="0" smtClean="0"/>
              <a:t> Leaflet?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226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Esri</a:t>
            </a:r>
            <a:r>
              <a:rPr lang="en-US" dirty="0" smtClean="0"/>
              <a:t> Leaflet 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12304" y="3467761"/>
            <a:ext cx="10367433" cy="1846659"/>
          </a:xfrm>
        </p:spPr>
        <p:txBody>
          <a:bodyPr/>
          <a:lstStyle/>
          <a:p>
            <a:r>
              <a:rPr lang="en-US" b="0" dirty="0" smtClean="0"/>
              <a:t>A collection of plugins that </a:t>
            </a:r>
            <a:r>
              <a:rPr lang="en-US" b="0" dirty="0"/>
              <a:t>make working with the </a:t>
            </a:r>
            <a:r>
              <a:rPr lang="en-US" b="0" dirty="0" smtClean="0"/>
              <a:t>most</a:t>
            </a:r>
            <a:r>
              <a:rPr lang="en-US" dirty="0" smtClean="0"/>
              <a:t> </a:t>
            </a:r>
            <a:r>
              <a:rPr lang="en-US" b="0" dirty="0" smtClean="0"/>
              <a:t>popular </a:t>
            </a:r>
            <a:r>
              <a:rPr lang="en-US" b="0" dirty="0"/>
              <a:t>ArcGIS Services a </a:t>
            </a:r>
            <a:r>
              <a:rPr lang="en-US" i="1" dirty="0"/>
              <a:t>pleasure</a:t>
            </a:r>
            <a:endParaRPr lang="en-US" i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067587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Esri</a:t>
            </a:r>
            <a:r>
              <a:rPr lang="en-US" dirty="0" smtClean="0"/>
              <a:t> Leaflet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Entirely open source, with 50+ contributors</a:t>
            </a:r>
          </a:p>
          <a:p>
            <a:r>
              <a:rPr lang="en-US" dirty="0" smtClean="0"/>
              <a:t>Different than a lot of </a:t>
            </a:r>
            <a:r>
              <a:rPr lang="en-US" dirty="0" err="1" smtClean="0"/>
              <a:t>Esri</a:t>
            </a:r>
            <a:r>
              <a:rPr lang="en-US" dirty="0" smtClean="0"/>
              <a:t> products (no roadmap, no lifecycle)</a:t>
            </a:r>
          </a:p>
          <a:p>
            <a:r>
              <a:rPr lang="en-US" dirty="0" smtClean="0"/>
              <a:t>Provides small components for </a:t>
            </a:r>
            <a:r>
              <a:rPr lang="en-US" i="1" dirty="0" smtClean="0"/>
              <a:t>only some</a:t>
            </a:r>
            <a:r>
              <a:rPr lang="en-US" dirty="0" smtClean="0"/>
              <a:t> of the ArcGIS platform</a:t>
            </a:r>
          </a:p>
          <a:p>
            <a:r>
              <a:rPr lang="en-US" u="sng" dirty="0"/>
              <a:t>Not</a:t>
            </a:r>
            <a:r>
              <a:rPr lang="en-US" dirty="0"/>
              <a:t> a replacement for the ArcGIS API for </a:t>
            </a:r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dirty="0" smtClean="0"/>
              <a:t>Opens up ArcGIS resources and data to non-traditional GIS types (e.g. web developers)</a:t>
            </a:r>
          </a:p>
        </p:txBody>
      </p:sp>
    </p:spTree>
    <p:extLst>
      <p:ext uri="{BB962C8B-B14F-4D97-AF65-F5344CB8AC3E}">
        <p14:creationId xmlns:p14="http://schemas.microsoft.com/office/powerpoint/2010/main" val="20961772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 let’s get at it!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6006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76871" y="3582548"/>
            <a:ext cx="4527741" cy="338554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http://bit.ly/Leaflet-1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976871" y="2932886"/>
            <a:ext cx="4527741" cy="584775"/>
          </a:xfrm>
        </p:spPr>
        <p:txBody>
          <a:bodyPr/>
          <a:lstStyle/>
          <a:p>
            <a:r>
              <a:rPr lang="en-US" dirty="0" smtClean="0"/>
              <a:t>Basic Leaflet 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4170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bit.ly/Leaflet-1</a:t>
            </a:r>
            <a:endParaRPr lang="en-US" dirty="0" smtClean="0"/>
          </a:p>
          <a:p>
            <a:r>
              <a:rPr lang="en-US" dirty="0" smtClean="0"/>
              <a:t>To do:</a:t>
            </a:r>
          </a:p>
          <a:p>
            <a:pPr lvl="1"/>
            <a:r>
              <a:rPr lang="en-US" dirty="0" smtClean="0"/>
              <a:t>Set map to center on Amherst, determine a good zoom level</a:t>
            </a:r>
          </a:p>
          <a:p>
            <a:pPr lvl="1"/>
            <a:r>
              <a:rPr lang="en-US" dirty="0" smtClean="0"/>
              <a:t>Choose a </a:t>
            </a:r>
            <a:r>
              <a:rPr lang="en-US" dirty="0" err="1" smtClean="0"/>
              <a:t>basemap</a:t>
            </a:r>
            <a:endParaRPr lang="en-US" dirty="0" smtClean="0"/>
          </a:p>
          <a:p>
            <a:r>
              <a:rPr lang="en-US" dirty="0" smtClean="0"/>
              <a:t>Resources:</a:t>
            </a:r>
          </a:p>
          <a:p>
            <a:pPr lvl="1"/>
            <a:r>
              <a:rPr lang="en-US" dirty="0" smtClean="0"/>
              <a:t>Leaflet </a:t>
            </a:r>
            <a:r>
              <a:rPr lang="en-US" dirty="0"/>
              <a:t>docs: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bit.ly/LeafletExamples</a:t>
            </a:r>
            <a:endParaRPr lang="en-US" dirty="0" smtClean="0"/>
          </a:p>
          <a:p>
            <a:pPr lvl="1"/>
            <a:r>
              <a:rPr lang="en-US" dirty="0" err="1" smtClean="0"/>
              <a:t>Esri</a:t>
            </a:r>
            <a:r>
              <a:rPr lang="en-US" dirty="0" smtClean="0"/>
              <a:t> Leaflet </a:t>
            </a:r>
            <a:r>
              <a:rPr lang="en-US" dirty="0"/>
              <a:t>docs </a:t>
            </a: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bit.ly/EsriLeafletExamples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1567577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76871" y="3582548"/>
            <a:ext cx="4527741" cy="338554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http://bit.ly/Leaflet-2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976871" y="2932886"/>
            <a:ext cx="4527741" cy="584775"/>
          </a:xfrm>
        </p:spPr>
        <p:txBody>
          <a:bodyPr/>
          <a:lstStyle/>
          <a:p>
            <a:r>
              <a:rPr lang="en-US" dirty="0" smtClean="0"/>
              <a:t>Vector </a:t>
            </a:r>
            <a:r>
              <a:rPr lang="en-US" dirty="0" err="1" smtClean="0"/>
              <a:t>Basemaps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1591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2: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bit.ly/Leaflet-2</a:t>
            </a:r>
            <a:endParaRPr lang="en-US" dirty="0" smtClean="0"/>
          </a:p>
          <a:p>
            <a:r>
              <a:rPr lang="en-US" dirty="0" smtClean="0"/>
              <a:t>To do:</a:t>
            </a:r>
          </a:p>
          <a:p>
            <a:pPr lvl="1"/>
            <a:r>
              <a:rPr lang="en-US" dirty="0" smtClean="0"/>
              <a:t>Add </a:t>
            </a:r>
            <a:r>
              <a:rPr lang="en-US" dirty="0" err="1" smtClean="0"/>
              <a:t>Esri</a:t>
            </a:r>
            <a:r>
              <a:rPr lang="en-US" dirty="0" smtClean="0"/>
              <a:t> Leaflet Plugin</a:t>
            </a:r>
          </a:p>
          <a:p>
            <a:pPr lvl="1"/>
            <a:r>
              <a:rPr lang="en-US" dirty="0" smtClean="0"/>
              <a:t>Add </a:t>
            </a:r>
            <a:r>
              <a:rPr lang="en-US" dirty="0" err="1" smtClean="0"/>
              <a:t>Esri</a:t>
            </a:r>
            <a:r>
              <a:rPr lang="en-US" dirty="0" smtClean="0"/>
              <a:t> Leaflet Vector Plugin</a:t>
            </a:r>
          </a:p>
          <a:p>
            <a:pPr lvl="1"/>
            <a:r>
              <a:rPr lang="en-US" dirty="0" smtClean="0"/>
              <a:t>Change the </a:t>
            </a:r>
            <a:r>
              <a:rPr lang="en-US" dirty="0" err="1" smtClean="0"/>
              <a:t>basemap</a:t>
            </a:r>
            <a:r>
              <a:rPr lang="en-US" dirty="0" smtClean="0"/>
              <a:t> to a vector </a:t>
            </a:r>
            <a:r>
              <a:rPr lang="en-US" dirty="0" err="1" smtClean="0"/>
              <a:t>basemap</a:t>
            </a:r>
            <a:endParaRPr lang="en-US" dirty="0" smtClean="0"/>
          </a:p>
          <a:p>
            <a:r>
              <a:rPr lang="en-US" dirty="0" smtClean="0"/>
              <a:t>Resources</a:t>
            </a:r>
          </a:p>
          <a:p>
            <a:pPr lvl="1"/>
            <a:r>
              <a:rPr lang="en-US" dirty="0"/>
              <a:t>Leaflet docs: </a:t>
            </a:r>
            <a:r>
              <a:rPr lang="en-US" dirty="0">
                <a:hlinkClick r:id="rId3"/>
              </a:rPr>
              <a:t>http://bit.ly/LeafletExamples</a:t>
            </a:r>
            <a:endParaRPr lang="en-US" dirty="0"/>
          </a:p>
          <a:p>
            <a:pPr lvl="1"/>
            <a:r>
              <a:rPr lang="en-US" dirty="0" err="1"/>
              <a:t>Esri</a:t>
            </a:r>
            <a:r>
              <a:rPr lang="en-US" dirty="0"/>
              <a:t> Leaflet docs </a:t>
            </a: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bit.ly/EsriLeafletExamples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151479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aps on the 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76693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76871" y="3582548"/>
            <a:ext cx="4527741" cy="338554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http://bit.ly/Leaflet-3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976871" y="2932886"/>
            <a:ext cx="4527741" cy="584775"/>
          </a:xfrm>
        </p:spPr>
        <p:txBody>
          <a:bodyPr/>
          <a:lstStyle/>
          <a:p>
            <a:r>
              <a:rPr lang="en-US" dirty="0" smtClean="0"/>
              <a:t>Adding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48605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3: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bit.ly/Leaflet-3</a:t>
            </a:r>
            <a:endParaRPr lang="en-US" dirty="0" smtClean="0"/>
          </a:p>
          <a:p>
            <a:r>
              <a:rPr lang="en-US" dirty="0" smtClean="0"/>
              <a:t>To do:</a:t>
            </a:r>
          </a:p>
          <a:p>
            <a:pPr lvl="1"/>
            <a:r>
              <a:rPr lang="en-US" dirty="0" smtClean="0"/>
              <a:t>Find some data in Amherst from </a:t>
            </a:r>
            <a:r>
              <a:rPr lang="en-US" dirty="0" smtClean="0">
                <a:hlinkClick r:id="rId3"/>
              </a:rPr>
              <a:t>http://opendata.arcgis.com</a:t>
            </a:r>
            <a:endParaRPr lang="en-US" dirty="0" smtClean="0"/>
          </a:p>
          <a:p>
            <a:pPr lvl="1"/>
            <a:r>
              <a:rPr lang="en-US" dirty="0" smtClean="0"/>
              <a:t>Map the data, keeping default styling for now</a:t>
            </a:r>
          </a:p>
          <a:p>
            <a:r>
              <a:rPr lang="en-US" dirty="0" smtClean="0"/>
              <a:t>Resources</a:t>
            </a:r>
          </a:p>
          <a:p>
            <a:pPr lvl="1"/>
            <a:r>
              <a:rPr lang="en-US" dirty="0"/>
              <a:t>Leaflet docs: </a:t>
            </a:r>
            <a:r>
              <a:rPr lang="en-US" dirty="0">
                <a:hlinkClick r:id="rId4"/>
              </a:rPr>
              <a:t>http://bit.ly/LeafletExamples</a:t>
            </a:r>
            <a:endParaRPr lang="en-US" dirty="0"/>
          </a:p>
          <a:p>
            <a:pPr lvl="1"/>
            <a:r>
              <a:rPr lang="en-US" dirty="0" err="1"/>
              <a:t>Esri</a:t>
            </a:r>
            <a:r>
              <a:rPr lang="en-US" dirty="0"/>
              <a:t> Leaflet docs </a:t>
            </a:r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bit.ly/EsriLeafletExamples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012510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76871" y="3582548"/>
            <a:ext cx="4527741" cy="338554"/>
          </a:xfrm>
        </p:spPr>
        <p:txBody>
          <a:bodyPr/>
          <a:lstStyle/>
          <a:p>
            <a:r>
              <a:rPr lang="en-US" dirty="0" smtClean="0">
                <a:hlinkClick r:id="rId2"/>
              </a:rPr>
              <a:t>http://bit.ly/Leaflet-4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976871" y="2932886"/>
            <a:ext cx="4527741" cy="584775"/>
          </a:xfrm>
        </p:spPr>
        <p:txBody>
          <a:bodyPr/>
          <a:lstStyle/>
          <a:p>
            <a:r>
              <a:rPr lang="en-US" dirty="0" smtClean="0"/>
              <a:t>Popups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2012598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4: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bit.ly/Leaflet-4</a:t>
            </a:r>
            <a:endParaRPr lang="en-US" dirty="0" smtClean="0"/>
          </a:p>
          <a:p>
            <a:r>
              <a:rPr lang="en-US" dirty="0" smtClean="0"/>
              <a:t>To do:</a:t>
            </a:r>
          </a:p>
          <a:p>
            <a:pPr lvl="1"/>
            <a:r>
              <a:rPr lang="en-US" dirty="0" smtClean="0"/>
              <a:t>Visit </a:t>
            </a:r>
            <a:r>
              <a:rPr lang="en-US" dirty="0" err="1" smtClean="0"/>
              <a:t>Esri</a:t>
            </a:r>
            <a:r>
              <a:rPr lang="en-US" dirty="0" smtClean="0"/>
              <a:t> Leaflet docs section on popups</a:t>
            </a:r>
          </a:p>
          <a:p>
            <a:pPr lvl="1"/>
            <a:r>
              <a:rPr lang="en-US" dirty="0" smtClean="0"/>
              <a:t>Return the NAME property of the given dataset</a:t>
            </a:r>
          </a:p>
          <a:p>
            <a:r>
              <a:rPr lang="en-US" dirty="0" smtClean="0"/>
              <a:t>Resources</a:t>
            </a:r>
          </a:p>
          <a:p>
            <a:pPr lvl="1"/>
            <a:r>
              <a:rPr lang="en-US" dirty="0"/>
              <a:t>Leaflet docs: </a:t>
            </a:r>
            <a:r>
              <a:rPr lang="en-US" dirty="0">
                <a:hlinkClick r:id="rId3"/>
              </a:rPr>
              <a:t>http://bit.ly/LeafletExamples</a:t>
            </a:r>
            <a:endParaRPr lang="en-US" dirty="0"/>
          </a:p>
          <a:p>
            <a:pPr lvl="1"/>
            <a:r>
              <a:rPr lang="en-US" dirty="0" err="1"/>
              <a:t>Esri</a:t>
            </a:r>
            <a:r>
              <a:rPr lang="en-US" dirty="0"/>
              <a:t> Leaflet docs </a:t>
            </a: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bit.ly/EsriLeafletExamples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7641745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76871" y="3582548"/>
            <a:ext cx="4527741" cy="677108"/>
          </a:xfrm>
        </p:spPr>
        <p:txBody>
          <a:bodyPr/>
          <a:lstStyle/>
          <a:p>
            <a:r>
              <a:rPr lang="en-US" dirty="0">
                <a:hlinkClick r:id="rId3"/>
              </a:rPr>
              <a:t>http://esri.github.io/esri-leaflet/examples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976871" y="2348110"/>
            <a:ext cx="4527741" cy="1169551"/>
          </a:xfrm>
        </p:spPr>
        <p:txBody>
          <a:bodyPr/>
          <a:lstStyle/>
          <a:p>
            <a:r>
              <a:rPr lang="en-US" dirty="0" smtClean="0"/>
              <a:t>Choose your own adventure!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34661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4: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bit.ly/Leaflet-4</a:t>
            </a:r>
            <a:endParaRPr lang="en-US" dirty="0" smtClean="0"/>
          </a:p>
          <a:p>
            <a:r>
              <a:rPr lang="en-US" dirty="0" smtClean="0"/>
              <a:t>Choose an example from the workflow and go at it!</a:t>
            </a:r>
          </a:p>
          <a:p>
            <a:r>
              <a:rPr lang="en-US" dirty="0" smtClean="0"/>
              <a:t>Ideas</a:t>
            </a:r>
          </a:p>
          <a:p>
            <a:pPr lvl="1"/>
            <a:r>
              <a:rPr lang="en-US" dirty="0" smtClean="0"/>
              <a:t>Styling points, lines, or polygons</a:t>
            </a:r>
          </a:p>
          <a:p>
            <a:pPr lvl="1"/>
            <a:r>
              <a:rPr lang="en-US" dirty="0" smtClean="0"/>
              <a:t>Label features using permanent tooltips</a:t>
            </a:r>
          </a:p>
          <a:p>
            <a:pPr lvl="1"/>
            <a:r>
              <a:rPr lang="en-US" dirty="0" smtClean="0"/>
              <a:t>Run some spatial queries</a:t>
            </a:r>
          </a:p>
          <a:p>
            <a:pPr lvl="1"/>
            <a:r>
              <a:rPr lang="en-US" dirty="0" smtClean="0"/>
              <a:t>Explore a plugin from the </a:t>
            </a:r>
            <a:r>
              <a:rPr lang="en-US" dirty="0" err="1" smtClean="0"/>
              <a:t>Esri</a:t>
            </a:r>
            <a:r>
              <a:rPr lang="en-US" dirty="0" smtClean="0"/>
              <a:t> Leaflet docs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620995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wrap up!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6702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Wrap Up!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Esri</a:t>
            </a:r>
            <a:r>
              <a:rPr lang="en-US" dirty="0" smtClean="0"/>
              <a:t> Leaflet vs. ArcGIS JS API</a:t>
            </a:r>
          </a:p>
          <a:p>
            <a:r>
              <a:rPr lang="en-US" dirty="0" smtClean="0"/>
              <a:t>Good developers choose the right tools for the project</a:t>
            </a:r>
          </a:p>
          <a:p>
            <a:r>
              <a:rPr lang="en-US" dirty="0" smtClean="0"/>
              <a:t>What you use should be based on your needs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92290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 </a:t>
            </a:r>
            <a:r>
              <a:rPr lang="en-US" dirty="0" err="1" smtClean="0"/>
              <a:t>Esri</a:t>
            </a:r>
            <a:r>
              <a:rPr lang="en-US" dirty="0" smtClean="0"/>
              <a:t> Leaflet if you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Are integrating into existing apps</a:t>
            </a:r>
          </a:p>
          <a:p>
            <a:r>
              <a:rPr lang="en-US" dirty="0" smtClean="0"/>
              <a:t>Are already using Leaflet</a:t>
            </a:r>
          </a:p>
          <a:p>
            <a:r>
              <a:rPr lang="en-US" dirty="0" smtClean="0"/>
              <a:t>Want a more stripped-down, focused toolset</a:t>
            </a:r>
          </a:p>
          <a:p>
            <a:r>
              <a:rPr lang="en-US" dirty="0" smtClean="0"/>
              <a:t>Want to leverage ArcGIS  and non-ArcGIS Services or data in the same app</a:t>
            </a:r>
          </a:p>
          <a:p>
            <a:r>
              <a:rPr lang="en-US" dirty="0" smtClean="0"/>
              <a:t>Want to leverage Leaflet Plugins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1666697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 ArcGIS API for </a:t>
            </a:r>
            <a:r>
              <a:rPr lang="en-US" dirty="0" err="1" smtClean="0"/>
              <a:t>Javascript</a:t>
            </a:r>
            <a:r>
              <a:rPr lang="en-US" dirty="0" smtClean="0"/>
              <a:t> if you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Want a framework</a:t>
            </a:r>
          </a:p>
          <a:p>
            <a:r>
              <a:rPr lang="en-US" dirty="0" smtClean="0"/>
              <a:t>Need deep integration with ArcGIS</a:t>
            </a:r>
          </a:p>
          <a:p>
            <a:r>
              <a:rPr lang="en-US" dirty="0" smtClean="0"/>
              <a:t>Want to support EVERYTHING (renderers, </a:t>
            </a:r>
            <a:r>
              <a:rPr lang="en-US" dirty="0" err="1" smtClean="0"/>
              <a:t>webmaps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Need to support non-web-</a:t>
            </a:r>
            <a:r>
              <a:rPr lang="en-US" dirty="0" err="1" smtClean="0"/>
              <a:t>mercator</a:t>
            </a:r>
            <a:r>
              <a:rPr lang="en-US" dirty="0" smtClean="0"/>
              <a:t> projections</a:t>
            </a:r>
          </a:p>
          <a:p>
            <a:r>
              <a:rPr lang="en-US" dirty="0" smtClean="0"/>
              <a:t>Really love Dojo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9462204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WebGIS</a:t>
            </a:r>
            <a:r>
              <a:rPr lang="en-US" dirty="0" smtClean="0"/>
              <a:t> Pattern: Traditional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Step 1: Make a map in ArcGIS Online</a:t>
            </a:r>
          </a:p>
          <a:p>
            <a:r>
              <a:rPr lang="en-US" dirty="0" smtClean="0"/>
              <a:t>Step 2: Refine your styling, get your popups right</a:t>
            </a:r>
          </a:p>
          <a:p>
            <a:r>
              <a:rPr lang="en-US" dirty="0" smtClean="0"/>
              <a:t>Step 3: Share! </a:t>
            </a:r>
          </a:p>
        </p:txBody>
      </p:sp>
    </p:spTree>
    <p:extLst>
      <p:ext uri="{BB962C8B-B14F-4D97-AF65-F5344CB8AC3E}">
        <p14:creationId xmlns:p14="http://schemas.microsoft.com/office/powerpoint/2010/main" val="199450241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8788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Sharing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Web map</a:t>
            </a:r>
          </a:p>
          <a:p>
            <a:r>
              <a:rPr lang="en-US" dirty="0" smtClean="0"/>
              <a:t>Story Map</a:t>
            </a:r>
          </a:p>
          <a:p>
            <a:r>
              <a:rPr lang="en-US" dirty="0" smtClean="0"/>
              <a:t>Web Map from a Template</a:t>
            </a:r>
          </a:p>
          <a:p>
            <a:r>
              <a:rPr lang="en-US" dirty="0" smtClean="0"/>
              <a:t>Web App Builder, maybe customize some code</a:t>
            </a:r>
          </a:p>
          <a:p>
            <a:r>
              <a:rPr lang="en-US" dirty="0" smtClean="0"/>
              <a:t>Or</a:t>
            </a:r>
            <a:r>
              <a:rPr lang="mr-IN" dirty="0" smtClean="0"/>
              <a:t>…</a:t>
            </a:r>
            <a:r>
              <a:rPr lang="en-US" dirty="0" smtClean="0"/>
              <a:t>a full fledged custom app using the ArcGIS JS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92746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limitations of the traditional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b="0" dirty="0" smtClean="0"/>
              <a:t>Limited functionality out-of-the-box</a:t>
            </a:r>
          </a:p>
          <a:p>
            <a:r>
              <a:rPr lang="en-US" b="0" dirty="0" smtClean="0"/>
              <a:t>Sometimes a challenge embedding with certain CMS’s</a:t>
            </a:r>
          </a:p>
          <a:p>
            <a:r>
              <a:rPr lang="en-US" b="0" dirty="0" smtClean="0"/>
              <a:t>Relies on the full ArcGIS </a:t>
            </a:r>
            <a:r>
              <a:rPr lang="en-US" b="0" dirty="0" err="1" smtClean="0"/>
              <a:t>Javascript</a:t>
            </a:r>
            <a:r>
              <a:rPr lang="en-US" b="0" dirty="0" smtClean="0"/>
              <a:t> API</a:t>
            </a:r>
          </a:p>
          <a:p>
            <a:pPr lvl="1"/>
            <a:r>
              <a:rPr lang="en-US" b="0" dirty="0" smtClean="0"/>
              <a:t>SUPER POWERFUL</a:t>
            </a:r>
          </a:p>
          <a:p>
            <a:pPr lvl="1"/>
            <a:r>
              <a:rPr lang="en-US" b="0" dirty="0" smtClean="0"/>
              <a:t>All that power comes at a cost</a:t>
            </a:r>
          </a:p>
          <a:p>
            <a:r>
              <a:rPr lang="en-US" b="0" dirty="0" smtClean="0"/>
              <a:t>Not the go-to approach for non-GIS crowd</a:t>
            </a: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4158728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Leaflet?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93247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Leaflet 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12304" y="3467761"/>
            <a:ext cx="10367433" cy="1231106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The leading open-source </a:t>
            </a:r>
            <a:r>
              <a:rPr lang="en-US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Javascript</a:t>
            </a:r>
            <a:r>
              <a:rPr lang="en-US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 Library for mobile-friendly interactive maps</a:t>
            </a:r>
            <a:endParaRPr 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59417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eaflet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Open source </a:t>
            </a:r>
            <a:r>
              <a:rPr lang="en-US" dirty="0" err="1" smtClean="0"/>
              <a:t>javascript</a:t>
            </a:r>
            <a:r>
              <a:rPr lang="en-US" dirty="0" smtClean="0"/>
              <a:t> mapping library</a:t>
            </a:r>
          </a:p>
          <a:p>
            <a:r>
              <a:rPr lang="en-US" dirty="0" smtClean="0"/>
              <a:t>Focused on a very small library (37kb)</a:t>
            </a:r>
          </a:p>
          <a:p>
            <a:r>
              <a:rPr lang="en-US" dirty="0" smtClean="0"/>
              <a:t>Simple, clear, extensible API</a:t>
            </a:r>
          </a:p>
          <a:p>
            <a:r>
              <a:rPr lang="en-US" dirty="0" smtClean="0"/>
              <a:t>Huge plugin ecosystem + community of developers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15589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8616" y="1646767"/>
            <a:ext cx="5912061" cy="3564467"/>
          </a:xfrm>
        </p:spPr>
      </p:pic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Only 37kb!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2932886"/>
            <a:ext cx="4527741" cy="584775"/>
          </a:xfrm>
        </p:spPr>
        <p:txBody>
          <a:bodyPr/>
          <a:lstStyle/>
          <a:p>
            <a:r>
              <a:rPr lang="en-US" dirty="0" smtClean="0"/>
              <a:t>So small!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86233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Avenir Next LT Pro">
      <a:majorFont>
        <a:latin typeface="AvenirNext LT Pro Light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sri_Corporate_Template-Dark" id="{62A57839-816C-DD40-89BF-1C32BC75980C}" vid="{B3749CB9-E79A-FB42-8D76-A7C3AB67D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CB09B909685840A5AA5DC537182835" ma:contentTypeVersion="1" ma:contentTypeDescription="Create a new document." ma:contentTypeScope="" ma:versionID="647b6714bcbd012a02104274568241a2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8B8D6152-B933-4294-8151-3CF2A1B01F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17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38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41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81E133DB-697E-4C10-B192-8899027B1EC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52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Esri_Corporate_Template-Dark (1)</Template>
  <TotalTime>0</TotalTime>
  <Words>605</Words>
  <Application>Microsoft Macintosh PowerPoint</Application>
  <PresentationFormat>Widescreen</PresentationFormat>
  <Paragraphs>115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AvenirNext LT Pro Light</vt:lpstr>
      <vt:lpstr>AvenirNext LT Pro Regular</vt:lpstr>
      <vt:lpstr>Calibri</vt:lpstr>
      <vt:lpstr>Lucida Grande</vt:lpstr>
      <vt:lpstr>ＭＳ Ｐゴシック</vt:lpstr>
      <vt:lpstr>Esri_Corporate_Template-Dark</vt:lpstr>
      <vt:lpstr>Getting Started with Esri Leaflet</vt:lpstr>
      <vt:lpstr>Maps on the web</vt:lpstr>
      <vt:lpstr>The WebGIS Pattern: Traditional Approach</vt:lpstr>
      <vt:lpstr>Sharing Options</vt:lpstr>
      <vt:lpstr>Some limitations of the traditional approach</vt:lpstr>
      <vt:lpstr>What is Leaflet?</vt:lpstr>
      <vt:lpstr>Leaflet is</vt:lpstr>
      <vt:lpstr>Leaflet</vt:lpstr>
      <vt:lpstr>So small!</vt:lpstr>
      <vt:lpstr>But also…so small </vt:lpstr>
      <vt:lpstr>Plugins!</vt:lpstr>
      <vt:lpstr>What is Esri Leaflet?</vt:lpstr>
      <vt:lpstr>Esri Leaflet is</vt:lpstr>
      <vt:lpstr>Esri Leaflet Overview</vt:lpstr>
      <vt:lpstr>Ok let’s get at it!</vt:lpstr>
      <vt:lpstr>Basic Leaflet Map</vt:lpstr>
      <vt:lpstr>Exercise 1:</vt:lpstr>
      <vt:lpstr>Vector Basemaps</vt:lpstr>
      <vt:lpstr>Exercise 2:</vt:lpstr>
      <vt:lpstr>Adding Data</vt:lpstr>
      <vt:lpstr>Exercise 3:</vt:lpstr>
      <vt:lpstr>Popups</vt:lpstr>
      <vt:lpstr>Exercise 4:</vt:lpstr>
      <vt:lpstr>Choose your own adventure!</vt:lpstr>
      <vt:lpstr>Exercise 4:</vt:lpstr>
      <vt:lpstr>Quick wrap up!</vt:lpstr>
      <vt:lpstr>Quick Wrap Up!</vt:lpstr>
      <vt:lpstr>Choose Esri Leaflet if you…</vt:lpstr>
      <vt:lpstr>Choose ArcGIS API for Javascript if you…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/>
  <cp:revision>1</cp:revision>
  <dcterms:created xsi:type="dcterms:W3CDTF">2017-05-09T19:11:00Z</dcterms:created>
  <dcterms:modified xsi:type="dcterms:W3CDTF">2017-05-19T13:53:09Z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0x0101007CCB09B909685840A5AA5DC537182835</vt:lpwstr>
  </property>
</Properties>
</file>

<file path=docProps/thumbnail.jpeg>
</file>